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87" r:id="rId5"/>
    <p:sldId id="259" r:id="rId6"/>
    <p:sldId id="263" r:id="rId7"/>
    <p:sldId id="260" r:id="rId8"/>
    <p:sldId id="288" r:id="rId9"/>
    <p:sldId id="289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7D85A-25FC-4B74-AD16-FFC1F8C0EE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4AB143D-AB89-4E89-AB7D-A2E83784FCC2}">
      <dgm:prSet/>
      <dgm:spPr/>
      <dgm:t>
        <a:bodyPr/>
        <a:lstStyle/>
        <a:p>
          <a:r>
            <a:rPr lang="cs-CZ" dirty="0"/>
            <a:t>Je to obor užité chemie, který využívá svých poznatků v konvenčním zemědělství, především v oblastech ochrany rostlin,	 výživy rostlin a živočichů</a:t>
          </a:r>
          <a:endParaRPr lang="en-US" dirty="0"/>
        </a:p>
      </dgm:t>
    </dgm:pt>
    <dgm:pt modelId="{4A3E9F2F-29EB-4D7E-9BBD-521DFA1BD880}" type="parTrans" cxnId="{2AEA5B21-85F8-4346-9B9A-F16BFA1DA13F}">
      <dgm:prSet/>
      <dgm:spPr/>
      <dgm:t>
        <a:bodyPr/>
        <a:lstStyle/>
        <a:p>
          <a:endParaRPr lang="en-US"/>
        </a:p>
      </dgm:t>
    </dgm:pt>
    <dgm:pt modelId="{87DB8321-D42F-4CE0-A430-AD3894FF2CE3}" type="sibTrans" cxnId="{2AEA5B21-85F8-4346-9B9A-F16BFA1DA13F}">
      <dgm:prSet/>
      <dgm:spPr/>
      <dgm:t>
        <a:bodyPr/>
        <a:lstStyle/>
        <a:p>
          <a:endParaRPr lang="en-US"/>
        </a:p>
      </dgm:t>
    </dgm:pt>
    <dgm:pt modelId="{039EFB26-C74C-483B-A4DE-158B5E893C2D}">
      <dgm:prSet/>
      <dgm:spPr/>
      <dgm:t>
        <a:bodyPr/>
        <a:lstStyle/>
        <a:p>
          <a:r>
            <a:rPr lang="cs-CZ" dirty="0"/>
            <a:t>Často se zaměřuje na zvýšení úrodnosti půdy.</a:t>
          </a:r>
          <a:endParaRPr lang="en-US" dirty="0"/>
        </a:p>
      </dgm:t>
    </dgm:pt>
    <dgm:pt modelId="{001A2B5F-A275-430E-AAE5-7EE8776AB492}" type="parTrans" cxnId="{96FC89A9-B901-4AEA-8D46-7ECA0C2C7514}">
      <dgm:prSet/>
      <dgm:spPr/>
      <dgm:t>
        <a:bodyPr/>
        <a:lstStyle/>
        <a:p>
          <a:endParaRPr lang="en-US"/>
        </a:p>
      </dgm:t>
    </dgm:pt>
    <dgm:pt modelId="{B8320E20-A41C-41D1-8973-119BCC841D37}" type="sibTrans" cxnId="{96FC89A9-B901-4AEA-8D46-7ECA0C2C7514}">
      <dgm:prSet/>
      <dgm:spPr/>
      <dgm:t>
        <a:bodyPr/>
        <a:lstStyle/>
        <a:p>
          <a:endParaRPr lang="en-US"/>
        </a:p>
      </dgm:t>
    </dgm:pt>
    <dgm:pt modelId="{067DE22B-0CF0-4E75-BF1C-E4FE032CA344}" type="pres">
      <dgm:prSet presAssocID="{3417D85A-25FC-4B74-AD16-FFC1F8C0EE01}" presName="root" presStyleCnt="0">
        <dgm:presLayoutVars>
          <dgm:dir/>
          <dgm:resizeHandles val="exact"/>
        </dgm:presLayoutVars>
      </dgm:prSet>
      <dgm:spPr/>
    </dgm:pt>
    <dgm:pt modelId="{EE88092E-FD60-466E-BC78-07BB4FC986F3}" type="pres">
      <dgm:prSet presAssocID="{54AB143D-AB89-4E89-AB7D-A2E83784FCC2}" presName="compNode" presStyleCnt="0"/>
      <dgm:spPr/>
    </dgm:pt>
    <dgm:pt modelId="{E27C3D05-D0A4-4978-8E0E-B6B5A4F33890}" type="pres">
      <dgm:prSet presAssocID="{54AB143D-AB89-4E89-AB7D-A2E83784FCC2}" presName="bgRect" presStyleLbl="bgShp" presStyleIdx="0" presStyleCnt="2"/>
      <dgm:spPr/>
    </dgm:pt>
    <dgm:pt modelId="{BBD35893-6BCE-4D17-A7AE-AC01DB391E98}" type="pres">
      <dgm:prSet presAssocID="{54AB143D-AB89-4E89-AB7D-A2E83784FCC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ědec"/>
        </a:ext>
      </dgm:extLst>
    </dgm:pt>
    <dgm:pt modelId="{6167C408-AD92-4569-9EA6-B7C552CA7B7F}" type="pres">
      <dgm:prSet presAssocID="{54AB143D-AB89-4E89-AB7D-A2E83784FCC2}" presName="spaceRect" presStyleCnt="0"/>
      <dgm:spPr/>
    </dgm:pt>
    <dgm:pt modelId="{4C3F04E8-755C-4292-A7E5-B2F0FA6CA1E5}" type="pres">
      <dgm:prSet presAssocID="{54AB143D-AB89-4E89-AB7D-A2E83784FCC2}" presName="parTx" presStyleLbl="revTx" presStyleIdx="0" presStyleCnt="2">
        <dgm:presLayoutVars>
          <dgm:chMax val="0"/>
          <dgm:chPref val="0"/>
        </dgm:presLayoutVars>
      </dgm:prSet>
      <dgm:spPr/>
    </dgm:pt>
    <dgm:pt modelId="{9A997EB2-89DB-4302-B216-0F9881263519}" type="pres">
      <dgm:prSet presAssocID="{87DB8321-D42F-4CE0-A430-AD3894FF2CE3}" presName="sibTrans" presStyleCnt="0"/>
      <dgm:spPr/>
    </dgm:pt>
    <dgm:pt modelId="{B17AE954-02E1-4DF7-B71F-99509B81F103}" type="pres">
      <dgm:prSet presAssocID="{039EFB26-C74C-483B-A4DE-158B5E893C2D}" presName="compNode" presStyleCnt="0"/>
      <dgm:spPr/>
    </dgm:pt>
    <dgm:pt modelId="{6539D9A9-0AD8-4041-9EC8-07A45EB59158}" type="pres">
      <dgm:prSet presAssocID="{039EFB26-C74C-483B-A4DE-158B5E893C2D}" presName="bgRect" presStyleLbl="bgShp" presStyleIdx="1" presStyleCnt="2"/>
      <dgm:spPr/>
    </dgm:pt>
    <dgm:pt modelId="{43A17D34-D8FC-479D-A587-5AD9FCF4431A}" type="pres">
      <dgm:prSet presAssocID="{039EFB26-C74C-483B-A4DE-158B5E893C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stlina"/>
        </a:ext>
      </dgm:extLst>
    </dgm:pt>
    <dgm:pt modelId="{D8C179EA-7F0C-4BF2-98F2-E7636ADA8C43}" type="pres">
      <dgm:prSet presAssocID="{039EFB26-C74C-483B-A4DE-158B5E893C2D}" presName="spaceRect" presStyleCnt="0"/>
      <dgm:spPr/>
    </dgm:pt>
    <dgm:pt modelId="{6696BC31-8B19-4D54-8616-CF124615228F}" type="pres">
      <dgm:prSet presAssocID="{039EFB26-C74C-483B-A4DE-158B5E893C2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AEA5B21-85F8-4346-9B9A-F16BFA1DA13F}" srcId="{3417D85A-25FC-4B74-AD16-FFC1F8C0EE01}" destId="{54AB143D-AB89-4E89-AB7D-A2E83784FCC2}" srcOrd="0" destOrd="0" parTransId="{4A3E9F2F-29EB-4D7E-9BBD-521DFA1BD880}" sibTransId="{87DB8321-D42F-4CE0-A430-AD3894FF2CE3}"/>
    <dgm:cxn modelId="{C6107E75-F5D3-440C-A35B-3469F5CE08ED}" type="presOf" srcId="{54AB143D-AB89-4E89-AB7D-A2E83784FCC2}" destId="{4C3F04E8-755C-4292-A7E5-B2F0FA6CA1E5}" srcOrd="0" destOrd="0" presId="urn:microsoft.com/office/officeart/2018/2/layout/IconVerticalSolidList"/>
    <dgm:cxn modelId="{96FC89A9-B901-4AEA-8D46-7ECA0C2C7514}" srcId="{3417D85A-25FC-4B74-AD16-FFC1F8C0EE01}" destId="{039EFB26-C74C-483B-A4DE-158B5E893C2D}" srcOrd="1" destOrd="0" parTransId="{001A2B5F-A275-430E-AAE5-7EE8776AB492}" sibTransId="{B8320E20-A41C-41D1-8973-119BCC841D37}"/>
    <dgm:cxn modelId="{E0770BE4-5785-4AA5-B8C3-B33FB399A231}" type="presOf" srcId="{3417D85A-25FC-4B74-AD16-FFC1F8C0EE01}" destId="{067DE22B-0CF0-4E75-BF1C-E4FE032CA344}" srcOrd="0" destOrd="0" presId="urn:microsoft.com/office/officeart/2018/2/layout/IconVerticalSolidList"/>
    <dgm:cxn modelId="{3F47A2FD-1C3F-41F9-BD0B-A156DCC8D2A2}" type="presOf" srcId="{039EFB26-C74C-483B-A4DE-158B5E893C2D}" destId="{6696BC31-8B19-4D54-8616-CF124615228F}" srcOrd="0" destOrd="0" presId="urn:microsoft.com/office/officeart/2018/2/layout/IconVerticalSolidList"/>
    <dgm:cxn modelId="{FE6FA863-E708-4D4F-8B92-7B744C3A22ED}" type="presParOf" srcId="{067DE22B-0CF0-4E75-BF1C-E4FE032CA344}" destId="{EE88092E-FD60-466E-BC78-07BB4FC986F3}" srcOrd="0" destOrd="0" presId="urn:microsoft.com/office/officeart/2018/2/layout/IconVerticalSolidList"/>
    <dgm:cxn modelId="{66724A58-636D-4EC2-889F-7AD5EEC61A23}" type="presParOf" srcId="{EE88092E-FD60-466E-BC78-07BB4FC986F3}" destId="{E27C3D05-D0A4-4978-8E0E-B6B5A4F33890}" srcOrd="0" destOrd="0" presId="urn:microsoft.com/office/officeart/2018/2/layout/IconVerticalSolidList"/>
    <dgm:cxn modelId="{DDD41D56-44B6-4804-9920-0D0540843039}" type="presParOf" srcId="{EE88092E-FD60-466E-BC78-07BB4FC986F3}" destId="{BBD35893-6BCE-4D17-A7AE-AC01DB391E98}" srcOrd="1" destOrd="0" presId="urn:microsoft.com/office/officeart/2018/2/layout/IconVerticalSolidList"/>
    <dgm:cxn modelId="{CF039F7F-BAC1-4D49-809D-8AB7BFA34E90}" type="presParOf" srcId="{EE88092E-FD60-466E-BC78-07BB4FC986F3}" destId="{6167C408-AD92-4569-9EA6-B7C552CA7B7F}" srcOrd="2" destOrd="0" presId="urn:microsoft.com/office/officeart/2018/2/layout/IconVerticalSolidList"/>
    <dgm:cxn modelId="{3755B8D6-740B-4848-9AAA-8E176F2ECEE5}" type="presParOf" srcId="{EE88092E-FD60-466E-BC78-07BB4FC986F3}" destId="{4C3F04E8-755C-4292-A7E5-B2F0FA6CA1E5}" srcOrd="3" destOrd="0" presId="urn:microsoft.com/office/officeart/2018/2/layout/IconVerticalSolidList"/>
    <dgm:cxn modelId="{D673505B-C4C1-47A5-9B70-7B4633F32CE3}" type="presParOf" srcId="{067DE22B-0CF0-4E75-BF1C-E4FE032CA344}" destId="{9A997EB2-89DB-4302-B216-0F9881263519}" srcOrd="1" destOrd="0" presId="urn:microsoft.com/office/officeart/2018/2/layout/IconVerticalSolidList"/>
    <dgm:cxn modelId="{40EE6223-4412-4F53-8CC3-B672F06D6C3C}" type="presParOf" srcId="{067DE22B-0CF0-4E75-BF1C-E4FE032CA344}" destId="{B17AE954-02E1-4DF7-B71F-99509B81F103}" srcOrd="2" destOrd="0" presId="urn:microsoft.com/office/officeart/2018/2/layout/IconVerticalSolidList"/>
    <dgm:cxn modelId="{9BCA0E31-8576-4E68-8680-81241FD95366}" type="presParOf" srcId="{B17AE954-02E1-4DF7-B71F-99509B81F103}" destId="{6539D9A9-0AD8-4041-9EC8-07A45EB59158}" srcOrd="0" destOrd="0" presId="urn:microsoft.com/office/officeart/2018/2/layout/IconVerticalSolidList"/>
    <dgm:cxn modelId="{7666E0F7-11BB-447E-94EA-77552FAF7E92}" type="presParOf" srcId="{B17AE954-02E1-4DF7-B71F-99509B81F103}" destId="{43A17D34-D8FC-479D-A587-5AD9FCF4431A}" srcOrd="1" destOrd="0" presId="urn:microsoft.com/office/officeart/2018/2/layout/IconVerticalSolidList"/>
    <dgm:cxn modelId="{C6A691DE-648D-458E-B929-740946279ACA}" type="presParOf" srcId="{B17AE954-02E1-4DF7-B71F-99509B81F103}" destId="{D8C179EA-7F0C-4BF2-98F2-E7636ADA8C43}" srcOrd="2" destOrd="0" presId="urn:microsoft.com/office/officeart/2018/2/layout/IconVerticalSolidList"/>
    <dgm:cxn modelId="{86B400D7-DD33-44B1-8C9F-F829CF0E6F4F}" type="presParOf" srcId="{B17AE954-02E1-4DF7-B71F-99509B81F103}" destId="{6696BC31-8B19-4D54-8616-CF12461522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C3D05-D0A4-4978-8E0E-B6B5A4F33890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35893-6BCE-4D17-A7AE-AC01DB391E98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F04E8-755C-4292-A7E5-B2F0FA6CA1E5}">
      <dsp:nvSpPr>
        <dsp:cNvPr id="0" name=""/>
        <dsp:cNvSpPr/>
      </dsp:nvSpPr>
      <dsp:spPr>
        <a:xfrm>
          <a:off x="1509882" y="708097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 to obor užité chemie, který využívá svých poznatků v konvenčním zemědělství, především v oblastech ochrany rostlin,	 výživy rostlin a živočichů</a:t>
          </a:r>
          <a:endParaRPr lang="en-US" sz="2400" kern="1200" dirty="0"/>
        </a:p>
      </dsp:txBody>
      <dsp:txXfrm>
        <a:off x="1509882" y="708097"/>
        <a:ext cx="9005717" cy="1307257"/>
      </dsp:txXfrm>
    </dsp:sp>
    <dsp:sp modelId="{6539D9A9-0AD8-4041-9EC8-07A45EB59158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17D34-D8FC-479D-A587-5AD9FCF4431A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6BC31-8B19-4D54-8616-CF124615228F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Často se zaměřuje na zvýšení úrodnosti půdy.</a:t>
          </a:r>
          <a:endParaRPr lang="en-US" sz="2400" kern="1200" dirty="0"/>
        </a:p>
      </dsp:txBody>
      <dsp:txXfrm>
        <a:off x="1509882" y="2342169"/>
        <a:ext cx="9005717" cy="130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Agrochemie" TargetMode="External"/><Relationship Id="rId3" Type="http://schemas.openxmlformats.org/officeDocument/2006/relationships/hyperlink" Target="https://www.sonnentor.com/cs-cz/o-nas/historie/logo-sonnentor" TargetMode="External"/><Relationship Id="rId7" Type="http://schemas.openxmlformats.org/officeDocument/2006/relationships/hyperlink" Target="https://cs.wikipedia.org/wiki/Ekologick%C3%A9_zem%C4%9Bd%C4%9Blstv%C3%AD" TargetMode="External"/><Relationship Id="rId2" Type="http://schemas.openxmlformats.org/officeDocument/2006/relationships/hyperlink" Target="https://www.sonnentor.com/cs-cz/o-nas/historie/sonnentor-v-ceske-republ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onnentor.com/cs-cz/o-nas/pestitele/zahranicni-pestitele" TargetMode="External"/><Relationship Id="rId5" Type="http://schemas.openxmlformats.org/officeDocument/2006/relationships/hyperlink" Target="https://www.sonnentor.com/cs-cz/o-nas/bio-a-trvala-udrzitelnost/primy-obchod" TargetMode="External"/><Relationship Id="rId4" Type="http://schemas.openxmlformats.org/officeDocument/2006/relationships/hyperlink" Target="https://www.sonnentor.com/cs-cz/o-nas/bio-a-trvala-udrzitelnost/proc-je-bio-jednoduse-lepsi" TargetMode="External"/><Relationship Id="rId9" Type="http://schemas.openxmlformats.org/officeDocument/2006/relationships/hyperlink" Target="https://cs.wikipedia.org/wiki/Fair_tra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nentor.com/cs-cz/o-nas/historie/sonnentor-v-ceske-republice" TargetMode="External"/><Relationship Id="rId2" Type="http://schemas.openxmlformats.org/officeDocument/2006/relationships/hyperlink" Target="https://www.sonnentor.com/cs-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Fair_trade" TargetMode="External"/><Relationship Id="rId5" Type="http://schemas.openxmlformats.org/officeDocument/2006/relationships/hyperlink" Target="https://bezpecnostpotravin.cz/termin/biopotraviny/" TargetMode="External"/><Relationship Id="rId4" Type="http://schemas.openxmlformats.org/officeDocument/2006/relationships/hyperlink" Target="https://www.ekologicka-domacnost.cz/znacka/sonnento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022年 Sonnentor - 行く前に！見どころをチェック - トリップアドバイザー">
            <a:extLst>
              <a:ext uri="{FF2B5EF4-FFF2-40B4-BE49-F238E27FC236}">
                <a16:creationId xmlns:a16="http://schemas.microsoft.com/office/drawing/2014/main" id="{A117A662-F8C8-BE70-A97C-C8F5BB65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56BC4F27-1DDE-CFB9-EFA9-3D0A2398773C}"/>
              </a:ext>
            </a:extLst>
          </p:cNvPr>
          <p:cNvSpPr txBox="1"/>
          <p:nvPr/>
        </p:nvSpPr>
        <p:spPr>
          <a:xfrm>
            <a:off x="5370591" y="6005239"/>
            <a:ext cx="14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1</a:t>
            </a:r>
          </a:p>
        </p:txBody>
      </p:sp>
    </p:spTree>
    <p:extLst>
      <p:ext uri="{BB962C8B-B14F-4D97-AF65-F5344CB8AC3E}">
        <p14:creationId xmlns:p14="http://schemas.microsoft.com/office/powerpoint/2010/main" val="117323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B716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613CEEF-F05B-3E38-03B0-62755AF1072F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err="1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/>
                <a:ea typeface="+mj-ea"/>
                <a:cs typeface="+mj-cs"/>
              </a:rPr>
              <a:t>Děkujeme</a:t>
            </a:r>
            <a:r>
              <a:rPr lang="en-US" sz="8000" dirty="0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/>
                <a:ea typeface="+mj-ea"/>
                <a:cs typeface="+mj-cs"/>
              </a:rPr>
              <a:t> za </a:t>
            </a:r>
            <a:r>
              <a:rPr lang="en-US" sz="8000" err="1">
                <a:solidFill>
                  <a:schemeClr val="bg1">
                    <a:lumMod val="95000"/>
                    <a:lumOff val="5000"/>
                  </a:schemeClr>
                </a:solidFill>
                <a:latin typeface="Century Schoolbook"/>
                <a:ea typeface="+mj-ea"/>
                <a:cs typeface="+mj-cs"/>
              </a:rPr>
              <a:t>pozornost</a:t>
            </a:r>
            <a:endParaRPr lang="en-US" sz="8000">
              <a:solidFill>
                <a:schemeClr val="bg1">
                  <a:lumMod val="95000"/>
                  <a:lumOff val="5000"/>
                </a:schemeClr>
              </a:solidFill>
              <a:latin typeface="Century Schoolbook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7162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© SONNENTOR">
            <a:extLst>
              <a:ext uri="{FF2B5EF4-FFF2-40B4-BE49-F238E27FC236}">
                <a16:creationId xmlns:a16="http://schemas.microsoft.com/office/drawing/2014/main" id="{96347C8D-B9BE-BC78-1A65-48D8BA61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50" r="4144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88E6EA-DE88-0400-1E7C-4B5C31D1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cs-CZ" sz="2800">
                <a:latin typeface="Century Schoolbook"/>
              </a:rPr>
              <a:t>CO TO JE SONNENTOR?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333CB7-AD73-A898-8FA8-7F711DD63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000" dirty="0"/>
              <a:t>Firma zabývající se výrobou bylin, čajů a koření z ekologického zemědělství v biokvalitě </a:t>
            </a:r>
          </a:p>
          <a:p>
            <a:r>
              <a:rPr lang="cs-CZ" sz="2000" dirty="0"/>
              <a:t>Byla založena roku 1988 Johannem </a:t>
            </a:r>
            <a:r>
              <a:rPr lang="cs-CZ" sz="2000" dirty="0" err="1"/>
              <a:t>Gutmannem</a:t>
            </a:r>
            <a:r>
              <a:rPr lang="cs-CZ" sz="2000" dirty="0"/>
              <a:t> v Rakousku</a:t>
            </a:r>
          </a:p>
          <a:p>
            <a:r>
              <a:rPr lang="cs-CZ" sz="2000" dirty="0"/>
              <a:t>V roce 1992 byla firma založena také v Česku Tomášem Mitáčkem </a:t>
            </a:r>
          </a:p>
          <a:p>
            <a:r>
              <a:rPr lang="cs-CZ" sz="2000" dirty="0"/>
              <a:t>České sídlo firmy je v Čejkovicích </a:t>
            </a:r>
          </a:p>
          <a:p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2E35EE-13A7-EB0B-B7FA-CAC0A8E10920}"/>
              </a:ext>
            </a:extLst>
          </p:cNvPr>
          <p:cNvSpPr txBox="1"/>
          <p:nvPr/>
        </p:nvSpPr>
        <p:spPr>
          <a:xfrm>
            <a:off x="6991939" y="6340217"/>
            <a:ext cx="14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2</a:t>
            </a:r>
          </a:p>
        </p:txBody>
      </p:sp>
    </p:spTree>
    <p:extLst>
      <p:ext uri="{BB962C8B-B14F-4D97-AF65-F5344CB8AC3E}">
        <p14:creationId xmlns:p14="http://schemas.microsoft.com/office/powerpoint/2010/main" val="119742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4D1A310-4D2C-6219-F1D9-E4EB0395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4200">
                <a:latin typeface="Century Schoolbook"/>
              </a:rPr>
              <a:t>SLUNEČNÍ LOGO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03DE3D-B423-2127-8B4E-DD712566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cs-CZ" sz="2200"/>
          </a:p>
          <a:p>
            <a:endParaRPr lang="cs-CZ" sz="2200"/>
          </a:p>
          <a:p>
            <a:r>
              <a:rPr lang="cs-CZ" sz="3600"/>
              <a:t>SONNENTOR= Sluneční brána </a:t>
            </a:r>
            <a:endParaRPr lang="cs-CZ" sz="2200"/>
          </a:p>
          <a:p>
            <a:r>
              <a:rPr lang="cs-CZ" sz="3600">
                <a:ea typeface="+mn-lt"/>
                <a:cs typeface="+mn-lt"/>
              </a:rPr>
              <a:t>Široký úsměv a 24 paprsků – pro každou hodinu dne jeden</a:t>
            </a:r>
            <a:endParaRPr lang="cs-CZ" sz="3600"/>
          </a:p>
          <a:p>
            <a:endParaRPr lang="cs-CZ" sz="2200"/>
          </a:p>
        </p:txBody>
      </p:sp>
      <p:pic>
        <p:nvPicPr>
          <p:cNvPr id="6" name="Obrázek 5" descr="ゾネントア/SONNENTOR ドイツのオーガニックハーブティー">
            <a:extLst>
              <a:ext uri="{FF2B5EF4-FFF2-40B4-BE49-F238E27FC236}">
                <a16:creationId xmlns:a16="http://schemas.microsoft.com/office/drawing/2014/main" id="{1B7B27AC-4625-320B-897D-1F6E6F1D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82" y="751380"/>
            <a:ext cx="8286205" cy="491981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D16B04F-23E5-2F65-3ADE-14403BC69B30}"/>
              </a:ext>
            </a:extLst>
          </p:cNvPr>
          <p:cNvSpPr txBox="1"/>
          <p:nvPr/>
        </p:nvSpPr>
        <p:spPr>
          <a:xfrm>
            <a:off x="7406657" y="6217920"/>
            <a:ext cx="14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3</a:t>
            </a:r>
          </a:p>
        </p:txBody>
      </p:sp>
    </p:spTree>
    <p:extLst>
      <p:ext uri="{BB962C8B-B14F-4D97-AF65-F5344CB8AC3E}">
        <p14:creationId xmlns:p14="http://schemas.microsoft.com/office/powerpoint/2010/main" val="166371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79A65-1287-03DB-1ACE-452FD027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1"/>
            <a:ext cx="10506456" cy="1505533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Century Schoolbook"/>
              </a:rPr>
              <a:t>Konvenční zemědělství využívá znalostí z </a:t>
            </a:r>
            <a:r>
              <a:rPr lang="cs-CZ" b="1" dirty="0">
                <a:latin typeface="Century Schoolbook"/>
              </a:rPr>
              <a:t>agrochemie.</a:t>
            </a:r>
          </a:p>
        </p:txBody>
      </p:sp>
      <p:graphicFrame>
        <p:nvGraphicFramePr>
          <p:cNvPr id="20" name="Zástupný obsah 2">
            <a:extLst>
              <a:ext uri="{FF2B5EF4-FFF2-40B4-BE49-F238E27FC236}">
                <a16:creationId xmlns:a16="http://schemas.microsoft.com/office/drawing/2014/main" id="{3ABB0A37-0A78-EAA7-8707-420CD7A344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89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01D0F0-9216-E2EC-8EA2-F0BD7D8C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cs-CZ" sz="5400" dirty="0">
                <a:latin typeface="Century Schoolbook"/>
              </a:rPr>
              <a:t>Co to znamená ekologické zemědělství?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8E1F7B-6045-D30F-4B2D-5EACC514B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>
                <a:ea typeface="+mn-lt"/>
                <a:cs typeface="+mn-lt"/>
              </a:rPr>
              <a:t>zemědělský systém zohledňující přirozené koloběhy látek  </a:t>
            </a:r>
          </a:p>
          <a:p>
            <a:r>
              <a:rPr lang="cs-CZ" dirty="0">
                <a:ea typeface="+mn-lt"/>
                <a:cs typeface="+mn-lt"/>
              </a:rPr>
              <a:t>Využívá hnojiva organického původu jako je např. Kompost, hnůj,…</a:t>
            </a:r>
          </a:p>
          <a:p>
            <a:r>
              <a:rPr lang="cs-CZ" dirty="0"/>
              <a:t>Ekologické zemědělství v ČR </a:t>
            </a:r>
            <a:r>
              <a:rPr lang="cs-CZ"/>
              <a:t>zaujímá okolo </a:t>
            </a:r>
            <a:r>
              <a:rPr lang="cs-CZ" dirty="0"/>
              <a:t>15% z celkové výměry zemědělsky obhospodařované půdy</a:t>
            </a:r>
          </a:p>
          <a:p>
            <a:r>
              <a:rPr lang="cs-CZ" dirty="0"/>
              <a:t>Bio potraviny nejsou nějak chemicky upravené, jsou proto kvalitnější </a:t>
            </a:r>
          </a:p>
        </p:txBody>
      </p:sp>
      <p:pic>
        <p:nvPicPr>
          <p:cNvPr id="5" name="Obrázek 4" descr="Nalezený obrázek pro biozemedelsztvi znak">
            <a:extLst>
              <a:ext uri="{FF2B5EF4-FFF2-40B4-BE49-F238E27FC236}">
                <a16:creationId xmlns:a16="http://schemas.microsoft.com/office/drawing/2014/main" id="{E0C64B22-4702-7015-EE36-5F17EFE9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1698625"/>
            <a:ext cx="3236913" cy="2420937"/>
          </a:xfrm>
          <a:prstGeom prst="rect">
            <a:avLst/>
          </a:prstGeom>
        </p:spPr>
      </p:pic>
      <p:pic>
        <p:nvPicPr>
          <p:cNvPr id="6" name="Obrázek 5" descr="Nalezený obrázek pro biozemedelsztvi znak">
            <a:extLst>
              <a:ext uri="{FF2B5EF4-FFF2-40B4-BE49-F238E27FC236}">
                <a16:creationId xmlns:a16="http://schemas.microsoft.com/office/drawing/2014/main" id="{71007D1B-F516-3F07-6D88-33127F297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675" y="4057650"/>
            <a:ext cx="3597276" cy="213201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96D638E-6033-7F27-B9AC-454AACCF7F13}"/>
              </a:ext>
            </a:extLst>
          </p:cNvPr>
          <p:cNvSpPr txBox="1"/>
          <p:nvPr/>
        </p:nvSpPr>
        <p:spPr>
          <a:xfrm>
            <a:off x="9958546" y="3679778"/>
            <a:ext cx="14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4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C53C39-D03A-DD3B-E00B-D50AE82D06BD}"/>
              </a:ext>
            </a:extLst>
          </p:cNvPr>
          <p:cNvSpPr txBox="1"/>
          <p:nvPr/>
        </p:nvSpPr>
        <p:spPr>
          <a:xfrm>
            <a:off x="9958545" y="6308272"/>
            <a:ext cx="14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5</a:t>
            </a:r>
          </a:p>
        </p:txBody>
      </p:sp>
    </p:spTree>
    <p:extLst>
      <p:ext uri="{BB962C8B-B14F-4D97-AF65-F5344CB8AC3E}">
        <p14:creationId xmlns:p14="http://schemas.microsoft.com/office/powerpoint/2010/main" val="119758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A5EC10-2B63-C769-655A-284B8322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>
                <a:latin typeface="Century Schoolbook"/>
              </a:rPr>
              <a:t>Fair </a:t>
            </a:r>
            <a:r>
              <a:rPr lang="cs-CZ" sz="5400" dirty="0" err="1">
                <a:latin typeface="Century Schoolbook"/>
              </a:rPr>
              <a:t>trade</a:t>
            </a:r>
            <a:r>
              <a:rPr lang="cs-CZ" sz="5400" dirty="0">
                <a:latin typeface="Century Schoolbook"/>
              </a:rPr>
              <a:t> - spravedlivý obchod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CF5722-E7B4-8174-3CC9-1C71FFA67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/>
              <a:t>Obchod je uzavřený za spravedlivých podmínek</a:t>
            </a:r>
          </a:p>
          <a:p>
            <a:r>
              <a:rPr lang="cs-CZ" dirty="0">
                <a:ea typeface="+mn-lt"/>
                <a:cs typeface="+mn-lt"/>
              </a:rPr>
              <a:t>usiluje o pomoc producentům v zemích Afriky, Asie a Latinské Ameriky a propagaci udržitelnosti. Hnutí prosazuje platbu „spravedlivých cen“ za produkty</a:t>
            </a:r>
          </a:p>
          <a:p>
            <a:r>
              <a:rPr lang="cs-CZ" dirty="0"/>
              <a:t>Sonnentor spolupracuje s partnery i ze zahraničí, jako je Afrika, Asie, Rumunsko, </a:t>
            </a:r>
            <a:r>
              <a:rPr lang="cs-CZ" dirty="0" err="1"/>
              <a:t>Albanie</a:t>
            </a:r>
            <a:r>
              <a:rPr lang="cs-CZ" dirty="0"/>
              <a:t>,…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 descr="Obsah obrázku Grafika, grafický design, text, klipart&#10;&#10;Popis se vygeneroval automaticky.">
            <a:extLst>
              <a:ext uri="{FF2B5EF4-FFF2-40B4-BE49-F238E27FC236}">
                <a16:creationId xmlns:a16="http://schemas.microsoft.com/office/drawing/2014/main" id="{F3D74DE1-3CBA-44DC-BC82-BAA751CF5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907" y="1808389"/>
            <a:ext cx="4185557" cy="491762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D13D1EA-F5A4-D0BA-2D9F-2FA281DD302C}"/>
              </a:ext>
            </a:extLst>
          </p:cNvPr>
          <p:cNvSpPr txBox="1"/>
          <p:nvPr/>
        </p:nvSpPr>
        <p:spPr>
          <a:xfrm>
            <a:off x="5916090" y="6356678"/>
            <a:ext cx="1450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6</a:t>
            </a:r>
          </a:p>
        </p:txBody>
      </p:sp>
    </p:spTree>
    <p:extLst>
      <p:ext uri="{BB962C8B-B14F-4D97-AF65-F5344CB8AC3E}">
        <p14:creationId xmlns:p14="http://schemas.microsoft.com/office/powerpoint/2010/main" val="260205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2">
            <a:extLst>
              <a:ext uri="{FF2B5EF4-FFF2-40B4-BE49-F238E27FC236}">
                <a16:creationId xmlns:a16="http://schemas.microsoft.com/office/drawing/2014/main" id="{6E25EB17-46B3-4AFD-B33A-4AEC7F63F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9EC52F-54BA-2764-198F-01C19D28B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56271"/>
            <a:ext cx="4114800" cy="164513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latin typeface="Century Schoolbook"/>
              </a:rPr>
              <a:t>Co </a:t>
            </a:r>
            <a:r>
              <a:rPr lang="en-US" sz="5400" kern="1200" dirty="0" err="1">
                <a:latin typeface="Century Schoolbook"/>
              </a:rPr>
              <a:t>jsme</a:t>
            </a:r>
            <a:br>
              <a:rPr lang="cs-CZ" sz="5400" kern="1200" dirty="0">
                <a:latin typeface="Century Schoolbook"/>
              </a:rPr>
            </a:br>
            <a:r>
              <a:rPr lang="cs-CZ" sz="5400" kern="1200" dirty="0">
                <a:latin typeface="Century Schoolbook"/>
              </a:rPr>
              <a:t>		</a:t>
            </a:r>
            <a:r>
              <a:rPr lang="en-US" sz="5400" kern="1200" dirty="0">
                <a:latin typeface="Century Schoolbook"/>
              </a:rPr>
              <a:t> </a:t>
            </a:r>
            <a:r>
              <a:rPr lang="en-US" sz="5400" kern="1200" dirty="0" err="1">
                <a:latin typeface="Century Schoolbook"/>
              </a:rPr>
              <a:t>viděli</a:t>
            </a:r>
            <a:r>
              <a:rPr lang="cs-CZ" sz="5400" kern="1200" dirty="0">
                <a:latin typeface="Century Schoolbook"/>
              </a:rPr>
              <a:t>?</a:t>
            </a:r>
            <a:endParaRPr lang="en-US" sz="5400" kern="1200" dirty="0">
              <a:latin typeface="Century Schoolbook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6384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oblečení, Lidská tvář, žena, osoba&#10;&#10;Popis se vygeneroval automaticky.">
            <a:extLst>
              <a:ext uri="{FF2B5EF4-FFF2-40B4-BE49-F238E27FC236}">
                <a16:creationId xmlns:a16="http://schemas.microsoft.com/office/drawing/2014/main" id="{BE38D163-2621-CC59-D028-27A3A43490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40" r="5" b="3077"/>
          <a:stretch/>
        </p:blipFill>
        <p:spPr>
          <a:xfrm>
            <a:off x="4915074" y="379285"/>
            <a:ext cx="3255078" cy="2330960"/>
          </a:xfrm>
          <a:prstGeom prst="rect">
            <a:avLst/>
          </a:prstGeom>
        </p:spPr>
      </p:pic>
      <p:sp>
        <p:nvSpPr>
          <p:cNvPr id="45" name="Rectangle 36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2712821"/>
            <a:ext cx="41148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ek 2" descr="Obsah obrázku Lidská tvář, osoba, oblečení, žena&#10;&#10;Popis se vygeneroval automaticky.">
            <a:extLst>
              <a:ext uri="{FF2B5EF4-FFF2-40B4-BE49-F238E27FC236}">
                <a16:creationId xmlns:a16="http://schemas.microsoft.com/office/drawing/2014/main" id="{B196936B-2A80-430F-D71A-9E0DCF09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76" r="-1" b="-1"/>
          <a:stretch/>
        </p:blipFill>
        <p:spPr>
          <a:xfrm>
            <a:off x="1404086" y="2868722"/>
            <a:ext cx="3284016" cy="3737026"/>
          </a:xfrm>
          <a:prstGeom prst="rect">
            <a:avLst/>
          </a:prstGeom>
        </p:spPr>
      </p:pic>
      <p:pic>
        <p:nvPicPr>
          <p:cNvPr id="5" name="Obrázek 4" descr="Obsah obrázku oblečení, výjev, muž, osoba&#10;&#10;Popis se vygeneroval automaticky.">
            <a:extLst>
              <a:ext uri="{FF2B5EF4-FFF2-40B4-BE49-F238E27FC236}">
                <a16:creationId xmlns:a16="http://schemas.microsoft.com/office/drawing/2014/main" id="{878C5E13-7167-474B-89EB-2DD711D4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235" r="2265" b="2"/>
          <a:stretch/>
        </p:blipFill>
        <p:spPr>
          <a:xfrm>
            <a:off x="8270757" y="379285"/>
            <a:ext cx="3795580" cy="3524908"/>
          </a:xfrm>
          <a:prstGeom prst="rect">
            <a:avLst/>
          </a:prstGeom>
        </p:spPr>
      </p:pic>
      <p:pic>
        <p:nvPicPr>
          <p:cNvPr id="10" name="Zástupný obsah 9" descr="Obsah obrázku oblečení, interiér, zeď, žena&#10;&#10;Popis se vygeneroval automaticky.">
            <a:extLst>
              <a:ext uri="{FF2B5EF4-FFF2-40B4-BE49-F238E27FC236}">
                <a16:creationId xmlns:a16="http://schemas.microsoft.com/office/drawing/2014/main" id="{3E8B21C0-6886-86B7-BBC0-933D36BCF4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904" r="4" b="4"/>
          <a:stretch/>
        </p:blipFill>
        <p:spPr>
          <a:xfrm>
            <a:off x="8270757" y="4120544"/>
            <a:ext cx="3795580" cy="2350167"/>
          </a:xfrm>
          <a:prstGeom prst="rect">
            <a:avLst/>
          </a:prstGeom>
        </p:spPr>
      </p:pic>
      <p:pic>
        <p:nvPicPr>
          <p:cNvPr id="9" name="Zástupný obsah 8" descr="Obsah obrázku strop, budova, Nosník, sloup&#10;&#10;Popis se vygeneroval automaticky.">
            <a:extLst>
              <a:ext uri="{FF2B5EF4-FFF2-40B4-BE49-F238E27FC236}">
                <a16:creationId xmlns:a16="http://schemas.microsoft.com/office/drawing/2014/main" id="{507CF804-9A89-22A2-6860-30D5CD1BB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69323" y="2802570"/>
            <a:ext cx="2795038" cy="3875966"/>
          </a:xfrm>
        </p:spPr>
      </p:pic>
    </p:spTree>
    <p:extLst>
      <p:ext uri="{BB962C8B-B14F-4D97-AF65-F5344CB8AC3E}">
        <p14:creationId xmlns:p14="http://schemas.microsoft.com/office/powerpoint/2010/main" val="42081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B7C6B-2733-82AE-9FA8-535C537A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06E76E-66A9-B37C-CF23-B0699AA95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https://www.sonnentor.com/cs-cz/o-nas/historie/sonnentor-v-ceske-republice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https://www.sonnentor.com/cs-cz/o-nas/historie/logo-sonnentor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https://www.sonnentor.com/cs-cz/o-nas/bio-a-trvala-udrzitelnost/proc-je-bio-jednoduse-lepsi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5"/>
              </a:rPr>
              <a:t>https://www.sonnentor.com/cs-cz/o-nas/bio-a-trvala-udrzitelnost/primy-obchod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6"/>
              </a:rPr>
              <a:t>https://www.sonnentor.com/cs-cz/o-nas/pestitele/zahranicni-pestitele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7"/>
              </a:rPr>
              <a:t>https://cs.wikipedia.org/wiki/Ekologick%C3%A9_zem%C4%9Bd%C4%9Blstv%C3%AD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8"/>
              </a:rPr>
              <a:t>https://cs.wikipedia.org/wiki/Agrochemie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9"/>
              </a:rPr>
              <a:t>https://cs.wikipedia.org/wiki/Fair_trade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37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97A64-5987-3AB7-B56D-9CCAB2BD6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4B9263-7A37-1232-9198-C8A02C3F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Obrázek č. 1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https://www.sonnentor.com/cs-cz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2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https://www.sonnentor.com/cs-cz/o-nas/historie/sonnentor-v-ceske-republice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3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https://www.ekologicka-domacnost.cz/znacka/sonnentor/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4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https://bezpecnostpotravin.cz/termin/biopotraviny/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5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https://bezpecnostpotravin.cz/termin/biopotraviny/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6</a:t>
            </a:r>
          </a:p>
          <a:p>
            <a:pPr marL="0" indent="0">
              <a:buNone/>
            </a:pPr>
            <a:r>
              <a:rPr lang="cs-CZ" dirty="0">
                <a:hlinkClick r:id="rId6"/>
              </a:rPr>
              <a:t>https://cs.wikipedia.org/wiki/Fair_trade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573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459</Words>
  <Application>Microsoft Office PowerPoint</Application>
  <PresentationFormat>Širokoúhlá obrazovka</PresentationFormat>
  <Paragraphs>54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Century Schoolbook</vt:lpstr>
      <vt:lpstr>Motiv systému Office</vt:lpstr>
      <vt:lpstr>Prezentace aplikace PowerPoint</vt:lpstr>
      <vt:lpstr>CO TO JE SONNENTOR?</vt:lpstr>
      <vt:lpstr>SLUNEČNÍ LOGO</vt:lpstr>
      <vt:lpstr>Konvenční zemědělství využívá znalostí z agrochemie.</vt:lpstr>
      <vt:lpstr>Co to znamená ekologické zemědělství?</vt:lpstr>
      <vt:lpstr>Fair trade - spravedlivý obchod</vt:lpstr>
      <vt:lpstr>Co jsme    viděli?</vt:lpstr>
      <vt:lpstr>Zdroje</vt:lpstr>
      <vt:lpstr>Zdroje obrázky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SOŠPO</dc:creator>
  <cp:lastModifiedBy>Jana Burešová</cp:lastModifiedBy>
  <cp:revision>124</cp:revision>
  <dcterms:created xsi:type="dcterms:W3CDTF">2024-09-22T10:11:08Z</dcterms:created>
  <dcterms:modified xsi:type="dcterms:W3CDTF">2024-10-14T13:00:59Z</dcterms:modified>
</cp:coreProperties>
</file>